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6" r:id="rId8"/>
    <p:sldId id="267" r:id="rId9"/>
    <p:sldId id="268" r:id="rId10"/>
    <p:sldId id="269" r:id="rId11"/>
    <p:sldId id="270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24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9876" y="141601"/>
            <a:ext cx="6804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ГБУ ДО Дом культуры учащейся молодежи Краснодарского края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69876" y="1772816"/>
            <a:ext cx="64402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ru-RU" sz="3600" b="1" i="1" u="none" strike="noStrike" kern="0" cap="all" normalizeH="0" baseline="0" noProof="0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Bookman Old Style" panose="02050604050505020204" pitchFamily="18" charset="0"/>
              </a:rPr>
              <a:t>«</a:t>
            </a:r>
            <a:r>
              <a:rPr lang="ru-RU" sz="3600" b="1" i="1" kern="0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Психологическая адаптация гитариста к концертному выступлению</a:t>
            </a:r>
            <a:r>
              <a:rPr kumimoji="0" lang="ru-RU" sz="3600" b="1" i="1" u="none" strike="noStrike" kern="0" cap="all" normalizeH="0" baseline="0" noProof="0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Bookman Old Style" panose="02050604050505020204" pitchFamily="18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6027003"/>
            <a:ext cx="6440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Подготовил педагог дополнительного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образования-Ю.Н Орлова </a:t>
            </a:r>
            <a:b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</a:b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835F52-98F7-4A62-84D6-C700ED8E1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2" b="94336" l="10000" r="90000">
                        <a14:foregroundMark x1="59130" y1="94531" x2="59130" y2="94531"/>
                        <a14:foregroundMark x1="51522" y1="4492" x2="51522" y2="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704" y="3583063"/>
            <a:ext cx="5688632" cy="316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88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338199" y="2927540"/>
            <a:ext cx="3121152" cy="1990344"/>
          </a:xfrm>
        </p:spPr>
      </p:pic>
      <p:sp>
        <p:nvSpPr>
          <p:cNvPr id="6" name="Прямоугольник 5"/>
          <p:cNvSpPr/>
          <p:nvPr/>
        </p:nvSpPr>
        <p:spPr>
          <a:xfrm>
            <a:off x="971600" y="823334"/>
            <a:ext cx="712879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Успешное выступления на сцене ребенка является результатом сочетания многих факторов, среди которых необходимо отметить сценическое волнение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 </a:t>
            </a:r>
            <a:r>
              <a:rPr kumimoji="0" lang="ru-RU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Этот аспект зависит от уровня пред концертной психологической подготовки и умения контролировать свое состояние во время выступления.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1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15008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38503" y="764704"/>
            <a:ext cx="62669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Публичное выступление как важный элемент формирования профессионального мастерства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будущих музыкантов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1772816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	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Публичное выступление помогает более точно выявить музыкальные способности, динамику развития, в то же время пробуждает исполнительскую смелость, волю, творческую фантазию и воображение, воспитывает эстрадную выдержку, глубину эмоций, артистизм.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	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</a:rPr>
              <a:t>Концерт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– это музыкальный праздник, которого ждут, и к выступлению старательно готовятся. Участие в концерте и почетно, и ответственно. Если учащийся знает о том, что изучаемая пьеса будет исполняться перед слушателями, он работает более настойчиво.  Конкурсные выступления – это ступени роста.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	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430BA9-0F15-4380-9C6A-420B79B617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873682"/>
            <a:ext cx="3611149" cy="240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88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38503" y="764704"/>
            <a:ext cx="62669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Публичное выступление как важный элемент формирования профессионального мастерства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будущих музыкантов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76021" y="1772816"/>
            <a:ext cx="7296379" cy="2199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	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	Эстрадное волнение имеет возрастные особенности и сильнее проявляется в средних и старших классах с ростом чувства ответственности и взыскательности к себе.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	Такие симптомы, как тряска рук, губ, дрожь коленей, отказ голоса или слуха, неспособность сосредоточиться на исполнении произведения – просто боязнь выходить на сцену. «Нечистая совесть», боязнь забыть текст, не справиться с трудностями местами – все это является основными проявлениями синдрома сценического волнения.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750D5A-566A-4E61-AA43-043EFA1392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73" y="3645024"/>
            <a:ext cx="3816063" cy="254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01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43608" y="1196752"/>
            <a:ext cx="7128792" cy="4753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Оно может обнаруживаться в виде страхов, панического состояния, может трансформироваться в подавленное расположение духа, апатию, безволие, неверие в свои силы.</a:t>
            </a:r>
          </a:p>
          <a:p>
            <a:pPr algn="just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В других случаях напротив, волнение вызывает  празднично-приподнятые, возбужденно-радостные чувства. 	Волнуются практически все люди, выходящие на публику, но одни располагают достаточными волевыми ресурсами, другие по причине слабой воли – теряются, отступают. Большое значение имеет воспитание воли, которая ведет к победе. Немалое число наших достижений на жизненном пути, в конечном результате – это победа над собой, над навыками преодолевать свои слабости, какие-то природные несовершенства. Сценическое волнение имеет общечеловеческую природу.</a:t>
            </a:r>
          </a:p>
          <a:p>
            <a:pPr algn="just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	Когда одни видят перед собой пропасть, думают о бездне, другие думают о том, как построить через нее мост. Поэтому нужно воспитывать настойчивость, целеустремленность, упорство, смелость, инициативу, самообладание.</a:t>
            </a:r>
          </a:p>
          <a:p>
            <a:pPr algn="just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Любая форма волнения обостряется усталостью. Нельзя особенно в период подготовки к концерту допускать состояния утомления, как физического, так и эмоционального. Настоящий музыкант отдыхает не от музыки, а для музыки.</a:t>
            </a:r>
          </a:p>
          <a:p>
            <a:pPr>
              <a:lnSpc>
                <a:spcPct val="150000"/>
              </a:lnSpc>
            </a:pP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735087"/>
            <a:ext cx="914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Проявление сценического волнения</a:t>
            </a:r>
          </a:p>
        </p:txBody>
      </p:sp>
    </p:spTree>
    <p:extLst>
      <p:ext uri="{BB962C8B-B14F-4D97-AF65-F5344CB8AC3E}">
        <p14:creationId xmlns:p14="http://schemas.microsoft.com/office/powerpoint/2010/main" val="843850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08520" y="692696"/>
            <a:ext cx="914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Причины эстрадного волнения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9906" y="1412776"/>
            <a:ext cx="4464496" cy="533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Редкие публичные выступления.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Необычность условий, в которых протекает выступление.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Неверное поведение в день концерта или перед выходом на сцену.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Плохое физическое самочувствие.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Характерные черты высшей нервной деятельности, темперамент.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Рутинные хлопоты, которыми озадачен учащийся, показывают себя на фоне основной цели – привлечение физических и душевных сил к ожидаемому показу концертного материала.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711407-77C2-4A12-9C13-00E420E8AB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1" r="-1"/>
          <a:stretch/>
        </p:blipFill>
        <p:spPr>
          <a:xfrm>
            <a:off x="5245666" y="1772816"/>
            <a:ext cx="3051084" cy="341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5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1382" y="548680"/>
            <a:ext cx="91407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Психологическая подготовка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юного музыканта к выступлению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48175" y="1351508"/>
            <a:ext cx="7128792" cy="327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Следует повторять друзьям и самому себе: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«Я с нетерпением жду концерта».</a:t>
            </a:r>
            <a:r>
              <a:rPr kumimoji="0" lang="ru-RU" sz="24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И если это повторять часто вслух или про себя, страх перед выступлением будет уступать место чувству уверенности.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Не в последние дни надо отрабатывать поклоны, выход и уход со сцены, внушить, что нельзя, ошибившись, исправлять, метаться туда-сюда. А только идти вперед, не опуская рук, не раскисая.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777D40-34F9-43C3-843F-85DAF38C5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789038"/>
            <a:ext cx="3133616" cy="23471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03DD0B-B929-4A9C-855F-DEF408AF3331}"/>
              </a:ext>
            </a:extLst>
          </p:cNvPr>
          <p:cNvSpPr txBox="1"/>
          <p:nvPr/>
        </p:nvSpPr>
        <p:spPr>
          <a:xfrm>
            <a:off x="1148175" y="3946958"/>
            <a:ext cx="33392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Воспитанию артистизма способствуют посещение конкурсов, фестивалей, концертов, выпускных экзаменов, где особенно велик накал эстрадного волнения.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2317661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4336" y="764704"/>
            <a:ext cx="9140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Комплекс приемов, направленных на  преодоление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негативных последствий сценического волнения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7975" y="1624778"/>
            <a:ext cx="709442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Основные пути и способы по формированию у юного музыканта сценической устойчивости: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а) </a:t>
            </a:r>
            <a:r>
              <a:rPr kumimoji="0" lang="ru-RU" sz="16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Выявление потенциальных ошибок.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Как бы ни было хорошо выучено произведение, для обнаружения возможных ошибок можно предложить несколько приемов, суть которых состоит в следующем: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1</a:t>
            </a:r>
            <a:r>
              <a:rPr kumimoji="0" lang="ru-RU" sz="16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. Завязать на глазах повязку.</a:t>
            </a: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В медленном или среднем темпе, уверенным, крепким туше с установкой на безошибочную игру сыграть отобранное произведение. Проследить, чтобы нигде не возникло мышечных зажимов и дыхание оставалось ровным и ненапряженным.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2</a:t>
            </a:r>
            <a:r>
              <a:rPr kumimoji="0" lang="ru-RU" sz="16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. Игра с помехами и отвлекающими факторами (для концентрации внимания).</a:t>
            </a: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Включить радиоприемник на среднюю громкость и попытаться сыграть программу. Если при включенном радиоприемнике исполнитель может без труда играть свою программу, то его сосредоточенности можно позавидовать, и на эстраде с ним вряд ли смогут приключиться неприятные неожиданности.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993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5596" y="764704"/>
            <a:ext cx="7272808" cy="2876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3. В момент исполнения программы в трудном месте преподаватель или кто-то другой </a:t>
            </a:r>
            <a:r>
              <a:rPr kumimoji="0" lang="ru-RU" sz="1600" b="1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произносит психотравмирующее слово «Ошибка»,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но музыкант при этом должен суметь не ошибиться.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б) </a:t>
            </a:r>
            <a:r>
              <a:rPr kumimoji="0" lang="ru-RU" sz="1600" b="1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Концентрирование внимания, способность</a:t>
            </a:r>
            <a:r>
              <a:rPr kumimoji="0" lang="ru-RU" sz="1600" b="1" i="1" u="none" strike="noStrike" kern="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1600" b="1" i="1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самососредоточенности</a:t>
            </a:r>
            <a:r>
              <a:rPr kumimoji="0" lang="ru-RU" sz="1600" b="1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.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Оно складывается из ясности и быстроты мышления, способности четко представлять программу выполняемых игровых движений и воплощаемых слуховых образов.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026" name="Picture 2" descr="C:\Users\1\Desktop\musical-notes-transparent-background-2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05664" y="1052736"/>
            <a:ext cx="6040835" cy="178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DFCCD4-BFAC-4170-B8E2-91BFC65711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3014" b="12319"/>
          <a:stretch/>
        </p:blipFill>
        <p:spPr>
          <a:xfrm>
            <a:off x="4705313" y="3140968"/>
            <a:ext cx="3394664" cy="23762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1603B6-22BA-49A8-886B-00AA2B46970F}"/>
              </a:ext>
            </a:extLst>
          </p:cNvPr>
          <p:cNvSpPr txBox="1"/>
          <p:nvPr/>
        </p:nvSpPr>
        <p:spPr>
          <a:xfrm>
            <a:off x="935596" y="2924944"/>
            <a:ext cx="374441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в) </a:t>
            </a:r>
            <a:r>
              <a:rPr kumimoji="0" lang="ru-RU" sz="1600" b="1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Перспективное мышление.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Во время концерта могут появиться какие-то неожиданности,   случайности, шероховатости. В конце концов, немудрено где-то и пассаж «смазать» или «зацепить» не ту ноту. Важно научиться не придавать этому никакого значения, чтобы мимолетная фальшь не перебила ход мыслей. Главное – сохранить течение музыки.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505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561189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</a:rPr>
              <a:t>Методы, помогающие снизить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</a:rPr>
              <a:t>негативное влияние сценического волнения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5530" y="1207520"/>
            <a:ext cx="734481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1.</a:t>
            </a:r>
            <a:r>
              <a:rPr kumimoji="0" lang="ru-RU" sz="14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Игра пред воображаемой аудиторией.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На заключительных этапах работы, когда произведение уже готово, оно проигрывается целиком с представлением, что играешь перед  аудиторией. </a:t>
            </a:r>
            <a:endParaRPr kumimoji="0" lang="ru-RU" sz="1400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2.</a:t>
            </a:r>
            <a:r>
              <a:rPr kumimoji="0" lang="ru-RU" sz="14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Медитативное погружение.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Этот приём связан с осуществлением принципа «здесь и сейчас», практикуемый в буддизме .Погружение в звуковую материю происходит при выполнении упражнений следующих видов: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</a:t>
            </a:r>
            <a:r>
              <a:rPr kumimoji="0" lang="ru-RU" sz="140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пропевание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</a:t>
            </a:r>
            <a:r>
              <a:rPr kumimoji="0" lang="ru-RU" sz="140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сольфеджирование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) без поддержки инструмента;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</a:t>
            </a:r>
            <a:r>
              <a:rPr kumimoji="0" lang="ru-RU" sz="140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пропевание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вместе с инструментом;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</a:t>
            </a:r>
            <a:r>
              <a:rPr kumimoji="0" lang="ru-RU" sz="140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пропевание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про себя (мысленно);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</a:t>
            </a:r>
            <a:r>
              <a:rPr kumimoji="0" lang="ru-RU" sz="140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пропевание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вместе с мысленным проигрыванием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3.</a:t>
            </a:r>
            <a:r>
              <a:rPr kumimoji="0" lang="ru-RU" sz="14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Ролевая подготовка.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Смысл этого приема заключается в том, что исполнитель, абстрагируясь от собственных личностных качеств, входит в образ хорошо известного ему музыканта, не боящегося публичных выступлений, и начинает играть как бы в образе другого человека.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4. Очень полезно мысленно заранее представлять себе свое исполнение.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5. Интересный результат даёт проигрывание произведение перед зеркалом.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6. Важное  значение придаётся постоянству выступлений.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7. Все сознают, как необходима творческая приподнятость во время концертного исполнения.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46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6285" y="764704"/>
            <a:ext cx="914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Этапы достижения эстрадной готовности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84784"/>
            <a:ext cx="7128792" cy="2591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Играть не отдельные пьесы, а всю программу, как на концерте.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Репетиции должны проходить с полной отдачей и ответственностью.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Репетировать перед специально приглашенными слушателями.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Не играть программу два раза подряд, так как второе проигрывание лучше первого, и создает неверное представление о готовности.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01F960-D99F-43B3-838B-9627E174B6D7}"/>
              </a:ext>
            </a:extLst>
          </p:cNvPr>
          <p:cNvSpPr txBox="1"/>
          <p:nvPr/>
        </p:nvSpPr>
        <p:spPr>
          <a:xfrm>
            <a:off x="1187624" y="3429000"/>
            <a:ext cx="320682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</a:t>
            </a:r>
            <a:r>
              <a:rPr kumimoji="0" lang="ru-RU" sz="160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день концертного выступления: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Важный элемент - разыгрывание - оно нужно для разминки мышц. Лучше поиграть гаммы, упражнения или медленно один раз исполняемое произведение, не разделяя на куски.</a:t>
            </a:r>
          </a:p>
          <a:p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817C92-78BB-4DCD-A991-0F90961724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44" y="3645024"/>
            <a:ext cx="3705947" cy="247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22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28042" y="836712"/>
            <a:ext cx="914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Заключение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1350" y="1397674"/>
            <a:ext cx="73019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	Общение с публикой, зрительской аудиторией – всегда творческий процесс и предполагает взаимную связь: исполнитель-музыкант не только воздействует на аудиторию, но и испытывает ее влияние на себе. Музыка для исполнителя является связующим звеном и одновременно средством общения с аудиторией.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 	Преодоление эстрадного волнения должно идти по пути творческого желания общения со слушателями. Полная отдача воплощению музыкального образа, непрекращающийся процесс открытия прекрасного в исполняемом, жажда выявить все это в реальном звучании – вот путь преодоления сценического страха, психологической адаптации юного музыканта к публичному выступлению.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626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1224</Words>
  <Application>Microsoft Office PowerPoint</Application>
  <PresentationFormat>Экран (4:3)</PresentationFormat>
  <Paragraphs>85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Bookman Old Style</vt:lpstr>
      <vt:lpstr>Brush Script MT</vt:lpstr>
      <vt:lpstr>Century Gothic</vt:lpstr>
      <vt:lpstr>Comic Sans MS</vt:lpstr>
      <vt:lpstr>Constantia</vt:lpstr>
      <vt:lpstr>Franklin Gothic Book</vt:lpstr>
      <vt:lpstr>Rage Italic</vt:lpstr>
      <vt:lpstr>Кнопка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САНЯ КИИИЛ</dc:creator>
  <cp:lastModifiedBy>Юлия Орлова</cp:lastModifiedBy>
  <cp:revision>23</cp:revision>
  <dcterms:created xsi:type="dcterms:W3CDTF">2017-05-16T08:34:03Z</dcterms:created>
  <dcterms:modified xsi:type="dcterms:W3CDTF">2023-10-16T11:37:00Z</dcterms:modified>
</cp:coreProperties>
</file>