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4"/>
  </p:notesMasterIdLst>
  <p:sldIdLst>
    <p:sldId id="256" r:id="rId2"/>
    <p:sldId id="294" r:id="rId3"/>
    <p:sldId id="301" r:id="rId4"/>
    <p:sldId id="297" r:id="rId5"/>
    <p:sldId id="298" r:id="rId6"/>
    <p:sldId id="299" r:id="rId7"/>
    <p:sldId id="300" r:id="rId8"/>
    <p:sldId id="295" r:id="rId9"/>
    <p:sldId id="276" r:id="rId10"/>
    <p:sldId id="278" r:id="rId11"/>
    <p:sldId id="280" r:id="rId12"/>
    <p:sldId id="257" r:id="rId13"/>
    <p:sldId id="281" r:id="rId14"/>
    <p:sldId id="282" r:id="rId15"/>
    <p:sldId id="260" r:id="rId16"/>
    <p:sldId id="270" r:id="rId17"/>
    <p:sldId id="259" r:id="rId18"/>
    <p:sldId id="284" r:id="rId19"/>
    <p:sldId id="283" r:id="rId20"/>
    <p:sldId id="285" r:id="rId21"/>
    <p:sldId id="286" r:id="rId22"/>
    <p:sldId id="279" r:id="rId23"/>
    <p:sldId id="277" r:id="rId24"/>
    <p:sldId id="289" r:id="rId25"/>
    <p:sldId id="292" r:id="rId26"/>
    <p:sldId id="288" r:id="rId27"/>
    <p:sldId id="290" r:id="rId28"/>
    <p:sldId id="291" r:id="rId29"/>
    <p:sldId id="293" r:id="rId30"/>
    <p:sldId id="287" r:id="rId31"/>
    <p:sldId id="261" r:id="rId32"/>
    <p:sldId id="269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76205" autoAdjust="0"/>
  </p:normalViewPr>
  <p:slideViewPr>
    <p:cSldViewPr>
      <p:cViewPr>
        <p:scale>
          <a:sx n="44" d="100"/>
          <a:sy n="44" d="100"/>
        </p:scale>
        <p:origin x="-1230" y="30"/>
      </p:cViewPr>
      <p:guideLst>
        <p:guide orient="horz" pos="2160"/>
        <p:guide pos="2880"/>
      </p:guideLst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B9033F-349A-471C-B5A6-C8AFAA9CC093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2480A-58DA-4B43-9C76-D19E9F1E2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597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8A3B3-7403-4DB0-8914-1547D1C05CE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8A3B3-7403-4DB0-8914-1547D1C05CE5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8A3B3-7403-4DB0-8914-1547D1C05CE5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8A3B3-7403-4DB0-8914-1547D1C05CE5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D2480A-58DA-4B43-9C76-D19E9F1E218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045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D2480A-58DA-4B43-9C76-D19E9F1E2186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471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35088" y="5445224"/>
            <a:ext cx="8208912" cy="180020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«Использование   технологии  музейной  педагогики  </a:t>
            </a:r>
            <a:br>
              <a:rPr lang="ru-RU" sz="2000" dirty="0" smtClean="0">
                <a:solidFill>
                  <a:schemeClr val="tx2"/>
                </a:solidFill>
                <a:latin typeface="Arial Black" panose="020B0A04020102020204" pitchFamily="34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в условиях изостудии»</a:t>
            </a:r>
            <a:br>
              <a:rPr lang="ru-RU" sz="2000" dirty="0" smtClean="0">
                <a:solidFill>
                  <a:schemeClr val="tx2"/>
                </a:solidFill>
                <a:latin typeface="Arial Black" panose="020B0A04020102020204" pitchFamily="34" charset="0"/>
              </a:rPr>
            </a:br>
            <a:r>
              <a:rPr lang="ru-RU" sz="2000" dirty="0">
                <a:solidFill>
                  <a:schemeClr val="tx2"/>
                </a:solidFill>
                <a:latin typeface="Arial Black" panose="020B0A04020102020204" pitchFamily="34" charset="0"/>
              </a:rPr>
              <a:t/>
            </a:r>
            <a:br>
              <a:rPr lang="ru-RU" sz="2000" dirty="0">
                <a:solidFill>
                  <a:schemeClr val="tx2"/>
                </a:solidFill>
                <a:latin typeface="Arial Black" panose="020B0A04020102020204" pitchFamily="34" charset="0"/>
              </a:rPr>
            </a:br>
            <a:endParaRPr lang="ru-RU" sz="20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48679"/>
            <a:ext cx="6400800" cy="452249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7" y="422420"/>
            <a:ext cx="6840759" cy="477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58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0484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6552728" cy="92211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Игровые технологии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Цели образовательных игр:</a:t>
            </a:r>
          </a:p>
          <a:p>
            <a:pPr algn="ctr">
              <a:buBlip>
                <a:blip r:embed="rId3"/>
              </a:buBlip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дидактические: расширение кругозора, применение ЗУН на практике, развитие определенных умений и навыков;</a:t>
            </a:r>
          </a:p>
          <a:p>
            <a:pPr algn="ctr">
              <a:buBlip>
                <a:blip r:embed="rId3"/>
              </a:buBlip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-воспитательные: воспитание самостоятельности, сотрудничества, общительности,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коммуникативности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>
              <a:buBlip>
                <a:blip r:embed="rId3"/>
              </a:buBlip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-развивающие: развитие качеств и структур личности;</a:t>
            </a:r>
          </a:p>
          <a:p>
            <a:pPr algn="ctr">
              <a:buBlip>
                <a:blip r:embed="rId3"/>
              </a:buBlip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-социальные: приобщение к нормам и ценностям общества, адаптация к условиям среды.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96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1660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Функции педагога в  дистанционном обучении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229600" cy="4525963"/>
          </a:xfrm>
        </p:spPr>
        <p:txBody>
          <a:bodyPr>
            <a:normAutofit lnSpcReduction="10000"/>
          </a:bodyPr>
          <a:lstStyle/>
          <a:p>
            <a:pPr lvl="0">
              <a:buBlip>
                <a:blip r:embed="rId3"/>
              </a:buBlip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помогает обучаемым в поиске источников</a:t>
            </a:r>
          </a:p>
          <a:p>
            <a:pPr lvl="0">
              <a:buBlip>
                <a:blip r:embed="rId3"/>
              </a:buBlip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Blip>
                <a:blip r:embed="rId3"/>
              </a:buBlip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 является источником информации</a:t>
            </a:r>
          </a:p>
          <a:p>
            <a:pPr lvl="0">
              <a:buBlip>
                <a:blip r:embed="rId3"/>
              </a:buBlip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Blip>
                <a:blip r:embed="rId3"/>
              </a:buBlip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поддерживает и поощряет учащихся</a:t>
            </a:r>
          </a:p>
          <a:p>
            <a:pPr lvl="0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Blip>
                <a:blip r:embed="rId3"/>
              </a:buBlip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координирует и корректирует весь процесс</a:t>
            </a:r>
          </a:p>
          <a:p>
            <a:pPr lvl="0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3"/>
              </a:buBlip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поддерживает непрерывную обратную связь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MC900088926.WM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92280" y="980728"/>
            <a:ext cx="1799539" cy="1793138"/>
          </a:xfrm>
          <a:prstGeom prst="rect">
            <a:avLst/>
          </a:prstGeom>
        </p:spPr>
      </p:pic>
      <p:pic>
        <p:nvPicPr>
          <p:cNvPr id="5" name="Рисунок 4" descr="MC900090102.WM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4248" y="2852936"/>
            <a:ext cx="2028475" cy="1515605"/>
          </a:xfrm>
          <a:prstGeom prst="rect">
            <a:avLst/>
          </a:prstGeom>
        </p:spPr>
      </p:pic>
      <p:pic>
        <p:nvPicPr>
          <p:cNvPr id="6" name="Рисунок 5" descr="MC900357371.WM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36231" y="5013176"/>
            <a:ext cx="1807769" cy="168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06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Цель музейной педагогики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7385248" cy="5073427"/>
          </a:xfrm>
        </p:spPr>
        <p:txBody>
          <a:bodyPr/>
          <a:lstStyle/>
          <a:p>
            <a:r>
              <a:rPr lang="ru-RU" b="1" dirty="0" smtClean="0"/>
              <a:t>Цель музейной педагогики</a:t>
            </a:r>
            <a:endParaRPr lang="ru-RU" dirty="0" smtClean="0"/>
          </a:p>
          <a:p>
            <a:r>
              <a:rPr lang="ru-RU" dirty="0" smtClean="0"/>
              <a:t>Создание </a:t>
            </a:r>
            <a:r>
              <a:rPr lang="ru-RU" dirty="0"/>
              <a:t>условий для развития личности путём включения её в многообразную деятельность музея.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8294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algn="ctr"/>
            <a:r>
              <a:rPr lang="ru-RU" dirty="0" smtClean="0"/>
              <a:t>Технологии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58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Технология личностно-ориентированного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обучения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Технология индивидуализации обучения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(адаптивная)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Групповые технологии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Технология коллективной творческой деятельности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Технология исследовательского (проблемного) обучения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Игровые технологии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Технология проектного обучения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0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Характер учебной деятельности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4653136"/>
            <a:ext cx="4089066" cy="13778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Образовательные технологии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углом вверх 4"/>
          <p:cNvSpPr/>
          <p:nvPr/>
        </p:nvSpPr>
        <p:spPr>
          <a:xfrm>
            <a:off x="6715140" y="3573016"/>
            <a:ext cx="1025212" cy="173051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углом вверх 6"/>
          <p:cNvSpPr/>
          <p:nvPr/>
        </p:nvSpPr>
        <p:spPr>
          <a:xfrm>
            <a:off x="1571604" y="3573016"/>
            <a:ext cx="912164" cy="1801950"/>
          </a:xfrm>
          <a:prstGeom prst="bentUpArrow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1844824"/>
            <a:ext cx="2880320" cy="1431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Репродуктивная деятельность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36096" y="1844824"/>
            <a:ext cx="2923258" cy="1503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Продуктивная деятельность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86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/>
              <a:t>Музейная педагогика -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556792"/>
            <a:ext cx="7467600" cy="4525963"/>
          </a:xfrm>
        </p:spPr>
        <p:txBody>
          <a:bodyPr>
            <a:normAutofit/>
          </a:bodyPr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800" i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400" b="1" i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Это научная дисциплина на стыке музееведения и психологии, рассматривающая музей, как образовательную систему.</a:t>
            </a:r>
            <a:endParaRPr lang="ru-RU" sz="4400" b="1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4400" b="1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54239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8220" y="373224"/>
            <a:ext cx="7467600" cy="1176547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музейной педагогики</a:t>
            </a:r>
            <a:endParaRPr lang="ru-RU" sz="3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14543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3161" y="1733356"/>
            <a:ext cx="2664296" cy="18362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Технология коллективного творчества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271750" y="1736812"/>
            <a:ext cx="3260690" cy="18327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Технологии исследовательского  (проблемного) обучения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3085151" y="1225735"/>
            <a:ext cx="720080" cy="3240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197968" y="1225735"/>
            <a:ext cx="576064" cy="3310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1043608" y="3816807"/>
            <a:ext cx="3258101" cy="2088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Групповая технология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04048" y="3888815"/>
            <a:ext cx="3312368" cy="20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Игровая технология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3538969" y="1323482"/>
            <a:ext cx="576064" cy="2304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767694" y="1313592"/>
            <a:ext cx="504056" cy="2304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32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2455" y="116632"/>
            <a:ext cx="7467600" cy="1143000"/>
          </a:xfrm>
        </p:spPr>
        <p:txBody>
          <a:bodyPr>
            <a:normAutofit/>
          </a:bodyPr>
          <a:lstStyle/>
          <a:p>
            <a:r>
              <a:rPr lang="ru-RU" sz="36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</a:t>
            </a:r>
            <a:r>
              <a:rPr lang="ru-RU" sz="3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как игровая технология</a:t>
            </a:r>
            <a:endParaRPr lang="ru-RU" sz="3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86895"/>
            <a:ext cx="4330385" cy="319378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3679420"/>
            <a:ext cx="4176464" cy="260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9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04392" y="620688"/>
            <a:ext cx="66784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Музейная педагогика </a:t>
            </a:r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–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1.Создаёт  </a:t>
            </a:r>
            <a:r>
              <a:rPr lang="ru-RU" sz="32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условия погружения личности в специально организованную предметно-пространственную </a:t>
            </a:r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среду. 2.Способствует  </a:t>
            </a:r>
            <a:r>
              <a:rPr lang="ru-RU" sz="32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расширению кругозора </a:t>
            </a:r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ребёнка, </a:t>
            </a:r>
            <a:r>
              <a:rPr lang="ru-RU" sz="32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повышению образованности, воспитанности, </a:t>
            </a:r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\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3.Приобщает  </a:t>
            </a:r>
            <a:r>
              <a:rPr lang="ru-RU" sz="32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вечным ценностям</a:t>
            </a:r>
            <a:r>
              <a:rPr lang="ru-RU" sz="3200" b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3200" b="1" dirty="0" smtClean="0">
              <a:solidFill>
                <a:schemeClr val="tx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2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57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224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сокровищнице галереи союза художников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412776"/>
            <a:ext cx="6480720" cy="4860540"/>
          </a:xfrm>
        </p:spPr>
      </p:pic>
    </p:spTree>
    <p:extLst>
      <p:ext uri="{BB962C8B-B14F-4D97-AF65-F5344CB8AC3E}">
        <p14:creationId xmlns:p14="http://schemas.microsoft.com/office/powerpoint/2010/main" val="104172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8072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Цель музейной педагогики: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7467600" cy="4065315"/>
          </a:xfrm>
        </p:spPr>
        <p:txBody>
          <a:bodyPr>
            <a:normAutofit/>
          </a:bodyPr>
          <a:lstStyle/>
          <a:p>
            <a:pPr marL="36576" indent="0" algn="ctr">
              <a:lnSpc>
                <a:spcPct val="115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40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Создание условий для </a:t>
            </a:r>
            <a:r>
              <a:rPr lang="ru-RU" sz="40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развития гармонично развитой </a:t>
            </a:r>
            <a:r>
              <a:rPr lang="ru-RU" sz="40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личности, путём включения её в многогранную  деятельность музея.</a:t>
            </a: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55737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ежегодной выставки детского творчества «Город мастеров» </a:t>
            </a:r>
            <a:endParaRPr lang="ru-RU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3672408" cy="3384376"/>
          </a:xfrm>
        </p:spPr>
      </p:pic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060848"/>
            <a:ext cx="3888432" cy="2880320"/>
          </a:xfrm>
        </p:spPr>
      </p:pic>
    </p:spTree>
    <p:extLst>
      <p:ext uri="{BB962C8B-B14F-4D97-AF65-F5344CB8AC3E}">
        <p14:creationId xmlns:p14="http://schemas.microsoft.com/office/powerpoint/2010/main" val="66843998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352928" cy="5904656"/>
          </a:xfrm>
        </p:spPr>
        <p:txBody>
          <a:bodyPr/>
          <a:lstStyle/>
          <a:p>
            <a:pPr lvl="0" algn="ctr"/>
            <a:r>
              <a:rPr lang="ru-RU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Музейная педагогика </a:t>
            </a:r>
            <a:r>
              <a:rPr lang="ru-RU" sz="2800" b="1" i="1" dirty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решает следующие основные задачи:</a:t>
            </a: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10"/>
              </a:spcAft>
            </a:pP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589330"/>
            <a:ext cx="8280920" cy="4401205"/>
          </a:xfrm>
          <a:prstGeom prst="rect">
            <a:avLst/>
          </a:prstGeom>
        </p:spPr>
        <p:txBody>
          <a:bodyPr wrap="square" numCol="1" anchor="ctr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200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i="1" dirty="0">
              <a:solidFill>
                <a:srgbClr val="FEFAC9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EFAC9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Развить способность </a:t>
            </a:r>
            <a:r>
              <a:rPr lang="ru-RU" sz="2400" b="1" dirty="0">
                <a:solidFill>
                  <a:srgbClr val="FEFAC9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эстетическому созерцанию и сопереживанию</a:t>
            </a:r>
            <a:r>
              <a:rPr lang="ru-RU" sz="2400" b="1" dirty="0" smtClean="0">
                <a:solidFill>
                  <a:srgbClr val="FEFAC9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EFAC9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-  Воспитать уважение к </a:t>
            </a:r>
            <a:r>
              <a:rPr lang="ru-RU" sz="2400" b="1" dirty="0">
                <a:solidFill>
                  <a:srgbClr val="FEFAC9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другим культурам</a:t>
            </a:r>
            <a:r>
              <a:rPr lang="ru-RU" sz="2400" b="1" dirty="0" smtClean="0">
                <a:solidFill>
                  <a:srgbClr val="FEFAC9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EFAC9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-Развить способность </a:t>
            </a:r>
            <a:r>
              <a:rPr lang="ru-RU" sz="2400" b="1" dirty="0">
                <a:solidFill>
                  <a:srgbClr val="FEFAC9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и </a:t>
            </a:r>
            <a:r>
              <a:rPr lang="ru-RU" sz="2400" b="1" dirty="0" smtClean="0">
                <a:solidFill>
                  <a:srgbClr val="FEFAC9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потребность </a:t>
            </a:r>
            <a:r>
              <a:rPr lang="ru-RU" sz="2400" b="1" dirty="0">
                <a:solidFill>
                  <a:srgbClr val="FEFAC9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самостоятельно осваивать окружающий мир путём изучения культурного наследия разных эпох и </a:t>
            </a:r>
            <a:r>
              <a:rPr lang="ru-RU" sz="2400" b="1" dirty="0" smtClean="0">
                <a:solidFill>
                  <a:srgbClr val="FEFAC9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народов.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- Создавать условия 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для творческого общения и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сотрудничества;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Воспитать  гармонично развитую  личность.</a:t>
            </a:r>
            <a:endParaRPr lang="ru-RU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95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театра –музея  </a:t>
            </a:r>
            <a:b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«Галерея Особняк»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91" y="1600200"/>
            <a:ext cx="6710677" cy="4525963"/>
          </a:xfrm>
        </p:spPr>
      </p:pic>
    </p:spTree>
    <p:extLst>
      <p:ext uri="{BB962C8B-B14F-4D97-AF65-F5344CB8AC3E}">
        <p14:creationId xmlns:p14="http://schemas.microsoft.com/office/powerpoint/2010/main" val="281994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выставке в галерее союза художник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91" y="1268760"/>
            <a:ext cx="7070717" cy="5112568"/>
          </a:xfrm>
        </p:spPr>
      </p:pic>
    </p:spTree>
    <p:extLst>
      <p:ext uri="{BB962C8B-B14F-4D97-AF65-F5344CB8AC3E}">
        <p14:creationId xmlns:p14="http://schemas.microsoft.com/office/powerpoint/2010/main" val="366983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4204" y="116632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выставки «Венецианская маска»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060848"/>
            <a:ext cx="5760640" cy="445729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412776"/>
            <a:ext cx="3096344" cy="230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51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467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музейно- педагогические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556792"/>
            <a:ext cx="7467600" cy="4525963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chemeClr val="tx2">
                    <a:lumMod val="90000"/>
                  </a:schemeClr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lang="ru-RU" sz="3200" b="1" dirty="0">
                <a:solidFill>
                  <a:schemeClr val="tx2">
                    <a:lumMod val="90000"/>
                  </a:schemeClr>
                </a:solidFill>
                <a:latin typeface="Times New Roman"/>
                <a:ea typeface="Times New Roman"/>
                <a:cs typeface="Times New Roman"/>
              </a:rPr>
              <a:t>погружение в среду;</a:t>
            </a:r>
            <a:endParaRPr lang="ru-RU" sz="3200" b="1" dirty="0">
              <a:solidFill>
                <a:schemeClr val="tx2">
                  <a:lumMod val="9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chemeClr val="tx2">
                    <a:lumMod val="90000"/>
                  </a:schemeClr>
                </a:solidFill>
                <a:latin typeface="Times New Roman"/>
                <a:ea typeface="Times New Roman"/>
                <a:cs typeface="Times New Roman"/>
              </a:rPr>
              <a:t>- диалогические формы;</a:t>
            </a:r>
            <a:endParaRPr lang="ru-RU" sz="3200" b="1" dirty="0">
              <a:solidFill>
                <a:schemeClr val="tx2">
                  <a:lumMod val="9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chemeClr val="tx2">
                    <a:lumMod val="90000"/>
                  </a:schemeClr>
                </a:solidFill>
                <a:latin typeface="Times New Roman"/>
                <a:ea typeface="Times New Roman"/>
                <a:cs typeface="Times New Roman"/>
              </a:rPr>
              <a:t>- элементы практического исследования, связанного с изучением</a:t>
            </a:r>
            <a:endParaRPr lang="ru-RU" sz="3200" b="1" dirty="0">
              <a:solidFill>
                <a:schemeClr val="tx2">
                  <a:lumMod val="9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chemeClr val="tx2">
                    <a:lumMod val="90000"/>
                  </a:schemeClr>
                </a:solidFill>
                <a:latin typeface="Times New Roman"/>
                <a:ea typeface="Times New Roman"/>
                <a:cs typeface="Times New Roman"/>
              </a:rPr>
              <a:t>предмета;</a:t>
            </a:r>
            <a:endParaRPr lang="ru-RU" sz="3200" b="1" dirty="0">
              <a:solidFill>
                <a:schemeClr val="tx2">
                  <a:lumMod val="9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algn="ctr"/>
            <a:endParaRPr lang="ru-RU" b="1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81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90000"/>
                  </a:schemeClr>
                </a:solidFill>
                <a:latin typeface="Times New Roman"/>
                <a:ea typeface="Times New Roman"/>
              </a:rPr>
              <a:t>Применение </a:t>
            </a:r>
            <a:r>
              <a:rPr lang="ru-RU" sz="3200" b="1" dirty="0">
                <a:solidFill>
                  <a:schemeClr val="tx2">
                    <a:lumMod val="90000"/>
                  </a:schemeClr>
                </a:solidFill>
                <a:latin typeface="Times New Roman"/>
                <a:ea typeface="Times New Roman"/>
              </a:rPr>
              <a:t>технологии музейной </a:t>
            </a:r>
            <a:r>
              <a:rPr lang="ru-RU" sz="3200" b="1" dirty="0" smtClean="0">
                <a:solidFill>
                  <a:schemeClr val="tx2">
                    <a:lumMod val="90000"/>
                  </a:schemeClr>
                </a:solidFill>
                <a:latin typeface="Times New Roman"/>
                <a:ea typeface="Times New Roman"/>
              </a:rPr>
              <a:t>педагогики:</a:t>
            </a:r>
            <a:endParaRPr lang="ru-RU" sz="3200" b="1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lang="ru-RU" sz="4000" b="1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Расширяет кругозор;</a:t>
            </a:r>
            <a:endParaRPr lang="ru-RU" sz="4000" b="1" dirty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4000" b="1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- Учит слушать и слышать;</a:t>
            </a:r>
            <a:endParaRPr lang="ru-RU" sz="4000" b="1" dirty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4000" b="1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- Развивает речь;</a:t>
            </a:r>
            <a:endParaRPr lang="ru-RU" sz="4000" b="1" dirty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4000" b="1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- Повышает самооценку;</a:t>
            </a:r>
            <a:endParaRPr lang="ru-RU" sz="4000" b="1" dirty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4000" b="1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- Мотивирует к активной жизненной позиции;</a:t>
            </a:r>
            <a:endParaRPr lang="ru-RU" sz="4000" b="1" dirty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4000" b="1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- Воспитывает патриотизм, гражданственность;</a:t>
            </a:r>
            <a:endParaRPr lang="ru-RU" sz="4000" b="1" dirty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4000" b="1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- Развивает интерес к истории, культуре, традициям родного края;</a:t>
            </a:r>
            <a:endParaRPr lang="ru-RU" sz="4000" b="1" dirty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4000" b="1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- Способствует осмыслению собственной жизни и определению отношения к</a:t>
            </a:r>
            <a:endParaRPr lang="ru-RU" sz="4000" b="1" dirty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4000" b="1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миру;</a:t>
            </a:r>
            <a:endParaRPr lang="ru-RU" sz="4000" b="1" dirty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199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выставки музея им. Коваленко младшей группой изостудии</a:t>
            </a:r>
            <a:endParaRPr lang="ru-RU" sz="2400" b="1" dirty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22" y="1916832"/>
            <a:ext cx="7441578" cy="4046612"/>
          </a:xfrm>
        </p:spPr>
      </p:pic>
    </p:spTree>
    <p:extLst>
      <p:ext uri="{BB962C8B-B14F-4D97-AF65-F5344CB8AC3E}">
        <p14:creationId xmlns:p14="http://schemas.microsoft.com/office/powerpoint/2010/main" val="84555280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755632" cy="5256584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Ожидаемые </a:t>
            </a:r>
            <a:r>
              <a:rPr lang="ru-RU" sz="2400" b="1" i="1" dirty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результаты 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применения технологии музейной </a:t>
            </a:r>
            <a:r>
              <a:rPr lang="ru-RU" sz="2400" b="1" i="1" dirty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педагогики в условиях 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изостудии</a:t>
            </a:r>
            <a:b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Обучающийся</a:t>
            </a:r>
            <a:b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</a:br>
            <a:r>
              <a:rPr lang="ru-RU" sz="2400" i="1" dirty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</a:t>
            </a:r>
            <a:r>
              <a:rPr lang="ru-RU" sz="2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,будет  </a:t>
            </a:r>
            <a:r>
              <a:rPr lang="ru-RU" sz="22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с детства приобщенным к культуре и к одному из ее замечательных проявлений - музею</a:t>
            </a:r>
            <a:r>
              <a:rPr lang="ru-RU" sz="2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.</a:t>
            </a:r>
            <a:br>
              <a:rPr lang="ru-RU" sz="2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--станет т </a:t>
            </a:r>
            <a:r>
              <a:rPr lang="ru-RU" sz="22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в старшем возрасте наиболее </a:t>
            </a:r>
            <a:r>
              <a:rPr lang="ru-RU" sz="2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благодарными </a:t>
            </a:r>
            <a:r>
              <a:rPr lang="ru-RU" sz="22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и </a:t>
            </a:r>
            <a:r>
              <a:rPr lang="ru-RU" sz="2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восприимчивым посетителем </a:t>
            </a:r>
            <a:r>
              <a:rPr lang="ru-RU" sz="22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музейных выставок и культурных событий</a:t>
            </a:r>
            <a:r>
              <a:rPr lang="ru-RU" sz="2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,</a:t>
            </a:r>
            <a:br>
              <a:rPr lang="ru-RU" sz="2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- приобретёт устойчивый познавательный интерес к музеям  </a:t>
            </a:r>
            <a:br>
              <a:rPr lang="ru-RU" sz="2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разовьется </a:t>
            </a:r>
            <a:r>
              <a:rPr lang="ru-RU" sz="22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эмоциональный </a:t>
            </a:r>
            <a:r>
              <a:rPr lang="ru-RU" sz="2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отклик.</a:t>
            </a:r>
            <a:br>
              <a:rPr lang="ru-RU" sz="2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будет проявлять  интерес к изучению художественного и культурного наследия</a:t>
            </a:r>
            <a:br>
              <a:rPr lang="ru-RU" sz="2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- будет применять знания в своем творчестве.</a:t>
            </a:r>
            <a:endParaRPr lang="ru-RU" sz="2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8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1720" y="2996952"/>
            <a:ext cx="7467600" cy="4525963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ru-RU" sz="4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ФОТОРГАЛЕРЕЯ</a:t>
            </a:r>
            <a:endParaRPr lang="ru-RU" sz="4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47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2185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188640"/>
            <a:ext cx="7467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Непревзойденный Иван Шишкин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68760"/>
            <a:ext cx="6792754" cy="5094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963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0"/>
            <a:ext cx="7467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Такие разные горы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24744"/>
            <a:ext cx="6994724" cy="5246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49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Выставки </a:t>
            </a: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рисунков и дипломов достижений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7457256" cy="4785395"/>
          </a:xfrm>
        </p:spPr>
        <p:txBody>
          <a:bodyPr/>
          <a:lstStyle/>
          <a:p>
            <a:pPr marL="36576" indent="0" algn="ctr">
              <a:spcBef>
                <a:spcPct val="0"/>
              </a:spcBef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несут </a:t>
            </a: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себе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важную</a:t>
            </a:r>
          </a:p>
          <a:p>
            <a:pPr marL="36576" indent="0" algn="ctr">
              <a:spcBef>
                <a:spcPct val="0"/>
              </a:spcBef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психологическую </a:t>
            </a: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составляющую в создании </a:t>
            </a:r>
            <a:endParaRPr lang="ru-RU" sz="2800" b="1" dirty="0" smtClean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36576" indent="0" algn="ctr">
              <a:spcBef>
                <a:spcPct val="0"/>
              </a:spcBef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атмосферы </a:t>
            </a: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успешного обучения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47573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7467600" cy="4493096"/>
          </a:xfrm>
        </p:spPr>
        <p:txBody>
          <a:bodyPr anchor="ctr">
            <a:normAutofit fontScale="77500" lnSpcReduction="20000"/>
          </a:bodyPr>
          <a:lstStyle/>
          <a:p>
            <a:r>
              <a:rPr lang="ru-RU" dirty="0" smtClean="0"/>
              <a:t>воспитывает </a:t>
            </a:r>
            <a:r>
              <a:rPr lang="ru-RU" dirty="0"/>
              <a:t>у ребенка эмоциональную </a:t>
            </a:r>
            <a:r>
              <a:rPr lang="ru-RU" dirty="0" smtClean="0"/>
              <a:t>отзывчивость</a:t>
            </a:r>
          </a:p>
          <a:p>
            <a:pPr marL="36576" indent="0">
              <a:buNone/>
            </a:pPr>
            <a:r>
              <a:rPr lang="ru-RU" dirty="0" smtClean="0"/>
              <a:t> ,- </a:t>
            </a:r>
            <a:r>
              <a:rPr lang="ru-RU" dirty="0"/>
              <a:t>создает основу для усвоения детьми духовных ценностей.</a:t>
            </a:r>
          </a:p>
          <a:p>
            <a:r>
              <a:rPr lang="ru-RU" b="1" dirty="0"/>
              <a:t>На первом году обучения это:</a:t>
            </a:r>
            <a:endParaRPr lang="ru-RU" dirty="0"/>
          </a:p>
          <a:p>
            <a:r>
              <a:rPr lang="ru-RU" b="1" dirty="0"/>
              <a:t>«</a:t>
            </a:r>
            <a:r>
              <a:rPr lang="ru-RU" dirty="0"/>
              <a:t>Краснодарский краевой</a:t>
            </a:r>
          </a:p>
          <a:p>
            <a:r>
              <a:rPr lang="ru-RU" dirty="0"/>
              <a:t>художественный музей имени Ф. А. Коваленко».</a:t>
            </a:r>
          </a:p>
          <a:p>
            <a:r>
              <a:rPr lang="ru-RU" dirty="0"/>
              <a:t> </a:t>
            </a:r>
            <a:r>
              <a:rPr lang="ru-RU" b="1" dirty="0"/>
              <a:t>На втором году обучения:</a:t>
            </a:r>
            <a:endParaRPr lang="ru-RU" dirty="0"/>
          </a:p>
          <a:p>
            <a:r>
              <a:rPr lang="ru-RU" dirty="0"/>
              <a:t> Краснодарский государственный историко-археологический музей-заповедник им. </a:t>
            </a:r>
            <a:r>
              <a:rPr lang="ru-RU" dirty="0" smtClean="0"/>
              <a:t> </a:t>
            </a:r>
            <a:r>
              <a:rPr lang="ru-RU" dirty="0" err="1" smtClean="0"/>
              <a:t>Фелицына</a:t>
            </a:r>
            <a:r>
              <a:rPr lang="ru-RU" dirty="0"/>
              <a:t>.</a:t>
            </a:r>
          </a:p>
          <a:p>
            <a:r>
              <a:rPr lang="ru-RU" b="1" dirty="0"/>
              <a:t>На третьем году обучения:</a:t>
            </a:r>
            <a:endParaRPr lang="ru-RU" dirty="0"/>
          </a:p>
          <a:p>
            <a:r>
              <a:rPr lang="ru-RU" dirty="0"/>
              <a:t>Музей казачества.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восприятие искусства</a:t>
            </a:r>
          </a:p>
        </p:txBody>
      </p:sp>
    </p:spTree>
    <p:extLst>
      <p:ext uri="{BB962C8B-B14F-4D97-AF65-F5344CB8AC3E}">
        <p14:creationId xmlns:p14="http://schemas.microsoft.com/office/powerpoint/2010/main" val="6136686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332656"/>
            <a:ext cx="7467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Удивительный  Рене Магритт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556792"/>
            <a:ext cx="6913165" cy="4525963"/>
          </a:xfrm>
        </p:spPr>
      </p:pic>
    </p:spTree>
    <p:extLst>
      <p:ext uri="{BB962C8B-B14F-4D97-AF65-F5344CB8AC3E}">
        <p14:creationId xmlns:p14="http://schemas.microsoft.com/office/powerpoint/2010/main" val="225207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Локомотив – музей РЖД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84784"/>
            <a:ext cx="6998709" cy="4925144"/>
          </a:xfrm>
        </p:spPr>
      </p:pic>
    </p:spTree>
    <p:extLst>
      <p:ext uri="{BB962C8B-B14F-4D97-AF65-F5344CB8AC3E}">
        <p14:creationId xmlns:p14="http://schemas.microsoft.com/office/powerpoint/2010/main" val="40508555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03648" y="5085184"/>
            <a:ext cx="6629400" cy="106668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600" b="1" dirty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20688"/>
            <a:ext cx="6336704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97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1623</TotalTime>
  <Words>492</Words>
  <Application>Microsoft Office PowerPoint</Application>
  <PresentationFormat>Экран (4:3)</PresentationFormat>
  <Paragraphs>105</Paragraphs>
  <Slides>32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Техническая</vt:lpstr>
      <vt:lpstr>«Использование   технологии  музейной  педагогики   в условиях изостудии»  </vt:lpstr>
      <vt:lpstr>Презентация PowerPoint</vt:lpstr>
      <vt:lpstr>Игровые технологии </vt:lpstr>
      <vt:lpstr>Презентация PowerPoint</vt:lpstr>
      <vt:lpstr>Функции педагога в  дистанционном обучении</vt:lpstr>
      <vt:lpstr>Цель музейной педагогики </vt:lpstr>
      <vt:lpstr>Технологии</vt:lpstr>
      <vt:lpstr>Характер учебной деятельности</vt:lpstr>
      <vt:lpstr>Музейная педагогика -</vt:lpstr>
      <vt:lpstr>Технология музейной педагогики</vt:lpstr>
      <vt:lpstr>Квест – как игровая технология</vt:lpstr>
      <vt:lpstr>Презентация PowerPoint</vt:lpstr>
      <vt:lpstr>В сокровищнице галереи союза художников</vt:lpstr>
      <vt:lpstr>Цель музейной педагогики:</vt:lpstr>
      <vt:lpstr>Посещение ежегодной выставки детского творчества «Город мастеров» </vt:lpstr>
      <vt:lpstr>Презентация PowerPoint</vt:lpstr>
      <vt:lpstr>Посещение театра –музея   «Галерея Особняк»</vt:lpstr>
      <vt:lpstr> На выставке в галерее союза художников</vt:lpstr>
      <vt:lpstr>Посещение выставки «Венецианская маска»</vt:lpstr>
      <vt:lpstr>Главные музейно- педагогические методы</vt:lpstr>
      <vt:lpstr>Применение технологии музейной педагогики:</vt:lpstr>
      <vt:lpstr>Посещение выставки музея им. Коваленко младшей группой изостудии</vt:lpstr>
      <vt:lpstr>Ожидаемые результаты применения технологии музейной педагогики в условиях изостудии Обучающийся -,будет  с детства приобщенным к культуре и к одному из ее замечательных проявлений - музею. --станет т в старшем возрасте наиболее благодарными и восприимчивым посетителем музейных выставок и культурных событий, - приобретёт устойчивый познавательный интерес к музеям   разовьется эмоциональный отклик. будет проявлять  интерес к изучению художественного и культурного наследия - будет применять знания в своем творчестве.</vt:lpstr>
      <vt:lpstr>Презентация PowerPoint</vt:lpstr>
      <vt:lpstr>Презентация PowerPoint</vt:lpstr>
      <vt:lpstr>Непревзойденный Иван Шишкин</vt:lpstr>
      <vt:lpstr>Такие разные горы</vt:lpstr>
      <vt:lpstr>Выставки рисунков и дипломов достижений</vt:lpstr>
      <vt:lpstr>восприятие искусства</vt:lpstr>
      <vt:lpstr> Удивительный  Рене Магритт</vt:lpstr>
      <vt:lpstr>Локомотив – музей РЖД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Нетрадиционные методы проведения занятий в дополнительном образовании</dc:title>
  <dc:creator>User</dc:creator>
  <cp:lastModifiedBy>Genntle</cp:lastModifiedBy>
  <cp:revision>74</cp:revision>
  <dcterms:created xsi:type="dcterms:W3CDTF">2020-01-26T09:46:57Z</dcterms:created>
  <dcterms:modified xsi:type="dcterms:W3CDTF">2020-09-19T14:14:32Z</dcterms:modified>
</cp:coreProperties>
</file>